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3574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38608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5818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4462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2705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4090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1422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1560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0713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257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2360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4F6DC9D0-4105-4BDF-83B2-5610A6FC973D}" type="datetimeFigureOut">
              <a:rPr lang="ru-RU" smtClean="0">
                <a:solidFill>
                  <a:srgbClr val="000000"/>
                </a:solidFill>
              </a:rPr>
              <a:pPr/>
              <a:t>28.03.2014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16E0AC3-E8D6-4434-805A-C950D99E0A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7085013" cy="2428892"/>
          </a:xfrm>
        </p:spPr>
        <p:txBody>
          <a:bodyPr/>
          <a:lstStyle/>
          <a:p>
            <a:r>
              <a:rPr lang="uk-UA" sz="6000" dirty="0" smtClean="0">
                <a:cs typeface="Arial" pitchFamily="34" charset="0"/>
              </a:rPr>
              <a:t/>
            </a:r>
            <a:br>
              <a:rPr lang="uk-UA" sz="6000" dirty="0" smtClean="0">
                <a:cs typeface="Arial" pitchFamily="34" charset="0"/>
              </a:rPr>
            </a:br>
            <a:r>
              <a:rPr lang="uk-UA" sz="6000" dirty="0" smtClean="0">
                <a:cs typeface="Arial" pitchFamily="34" charset="0"/>
              </a:rPr>
              <a:t>  Вибір книги</a:t>
            </a:r>
            <a:endParaRPr lang="ru-RU" sz="6000" dirty="0"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429000"/>
            <a:ext cx="5929354" cy="1643074"/>
          </a:xfrm>
        </p:spPr>
        <p:txBody>
          <a:bodyPr/>
          <a:lstStyle/>
          <a:p>
            <a:r>
              <a:rPr lang="uk-UA" sz="3200" dirty="0" smtClean="0"/>
              <a:t> Бібліотечно-бібліографічне 			заняття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1539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857232"/>
            <a:ext cx="7086600" cy="1071570"/>
          </a:xfrm>
        </p:spPr>
        <p:txBody>
          <a:bodyPr/>
          <a:lstStyle/>
          <a:p>
            <a:r>
              <a:rPr lang="uk-UA" dirty="0" smtClean="0"/>
              <a:t>   Алфавітно-предметний 			</a:t>
            </a:r>
            <a:r>
              <a:rPr lang="uk-UA" dirty="0" err="1" smtClean="0"/>
              <a:t>покажчик-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2214554"/>
            <a:ext cx="6357981" cy="150019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допомагає відшукати інформацію в систематичному каталозі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k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286124"/>
            <a:ext cx="2688314" cy="29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664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528754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 err="1" smtClean="0"/>
              <a:t>Каталог-</a:t>
            </a:r>
            <a:r>
              <a:rPr lang="uk-UA" dirty="0" smtClean="0"/>
              <a:t> опис, перелік книг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3"/>
            <a:ext cx="6786610" cy="128588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  Складається з карток, розділених каталожними роздільниками.</a:t>
            </a:r>
            <a:endParaRPr lang="ru-RU" dirty="0"/>
          </a:p>
        </p:txBody>
      </p:sp>
      <p:pic>
        <p:nvPicPr>
          <p:cNvPr id="4" name="Рисунок 3" descr="kompas-sovetskij-odessa_rev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643314"/>
            <a:ext cx="3017993" cy="24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10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7086600" cy="1385878"/>
          </a:xfrm>
        </p:spPr>
        <p:txBody>
          <a:bodyPr/>
          <a:lstStyle/>
          <a:p>
            <a:r>
              <a:rPr lang="uk-UA" dirty="0" smtClean="0"/>
              <a:t>	Бібліографія 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5" y="1857365"/>
            <a:ext cx="5292739" cy="335758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sz="3200" dirty="0" smtClean="0"/>
              <a:t>	наука, яка займається описом книг ( від </a:t>
            </a:r>
            <a:r>
              <a:rPr lang="uk-UA" sz="3200" dirty="0" err="1" smtClean="0"/>
              <a:t>грец</a:t>
            </a:r>
            <a:r>
              <a:rPr lang="uk-UA" sz="3200" dirty="0" smtClean="0"/>
              <a:t>. βιβλιον — книжка і γραφω — пишу)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09239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243002"/>
          </a:xfrm>
        </p:spPr>
        <p:txBody>
          <a:bodyPr/>
          <a:lstStyle/>
          <a:p>
            <a:r>
              <a:rPr lang="uk-UA" dirty="0" smtClean="0"/>
              <a:t>Бібліографічні </a:t>
            </a:r>
            <a:r>
              <a:rPr lang="uk-UA" dirty="0" err="1" smtClean="0"/>
              <a:t>посібники-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4" y="1600200"/>
            <a:ext cx="3292475" cy="4525963"/>
          </a:xfrm>
        </p:spPr>
        <p:txBody>
          <a:bodyPr/>
          <a:lstStyle/>
          <a:p>
            <a:pPr>
              <a:buNone/>
            </a:pP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книги про 			книги</a:t>
            </a:r>
            <a:endParaRPr lang="ru-RU" sz="3200" dirty="0"/>
          </a:p>
        </p:txBody>
      </p:sp>
      <p:pic>
        <p:nvPicPr>
          <p:cNvPr id="5" name="Содержимое 4" descr="zanima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41775" y="3571876"/>
            <a:ext cx="1685060" cy="2443337"/>
          </a:xfrm>
        </p:spPr>
      </p:pic>
      <p:pic>
        <p:nvPicPr>
          <p:cNvPr id="7" name="Рисунок 6" descr="ecology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643182"/>
            <a:ext cx="1703460" cy="24163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 descr="dumanska_obklady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00438"/>
            <a:ext cx="1727708" cy="244182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751585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9525" y="857232"/>
            <a:ext cx="7086600" cy="1285884"/>
          </a:xfrm>
        </p:spPr>
        <p:txBody>
          <a:bodyPr/>
          <a:lstStyle/>
          <a:p>
            <a:r>
              <a:rPr lang="uk-UA" dirty="0" smtClean="0"/>
              <a:t>	Види бібліографічних 				посібників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79525" y="2214554"/>
            <a:ext cx="5257800" cy="3911609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бібліографічні покажчики</a:t>
            </a:r>
          </a:p>
          <a:p>
            <a:endParaRPr lang="uk-UA" dirty="0" smtClean="0"/>
          </a:p>
          <a:p>
            <a:r>
              <a:rPr lang="uk-UA" dirty="0" smtClean="0"/>
              <a:t>бібліографічні списки</a:t>
            </a:r>
          </a:p>
          <a:p>
            <a:endParaRPr lang="uk-UA" dirty="0" smtClean="0"/>
          </a:p>
          <a:p>
            <a:r>
              <a:rPr lang="uk-UA" dirty="0" smtClean="0"/>
              <a:t>бесіди про книги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8895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243002"/>
          </a:xfrm>
        </p:spPr>
        <p:txBody>
          <a:bodyPr/>
          <a:lstStyle/>
          <a:p>
            <a:r>
              <a:rPr lang="uk-UA" dirty="0" smtClean="0"/>
              <a:t>Вибір літератури за допомогою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79524" y="2143116"/>
            <a:ext cx="5649929" cy="3983047"/>
          </a:xfrm>
        </p:spPr>
        <p:txBody>
          <a:bodyPr/>
          <a:lstStyle/>
          <a:p>
            <a:r>
              <a:rPr lang="uk-UA" dirty="0" smtClean="0"/>
              <a:t>Поради друзів, вчителя, бібліотекаря</a:t>
            </a:r>
          </a:p>
          <a:p>
            <a:r>
              <a:rPr lang="uk-UA" dirty="0" smtClean="0"/>
              <a:t>Відкритого доступу до літератури</a:t>
            </a:r>
          </a:p>
          <a:p>
            <a:r>
              <a:rPr lang="uk-UA" dirty="0" smtClean="0"/>
              <a:t>Книжкових виставок</a:t>
            </a:r>
          </a:p>
          <a:p>
            <a:r>
              <a:rPr lang="uk-UA" dirty="0" smtClean="0"/>
              <a:t>Систематичного </a:t>
            </a:r>
            <a:r>
              <a:rPr lang="uk-UA" dirty="0" err="1" smtClean="0"/>
              <a:t>каталога</a:t>
            </a:r>
            <a:endParaRPr lang="uk-UA" dirty="0" smtClean="0"/>
          </a:p>
          <a:p>
            <a:r>
              <a:rPr lang="uk-UA" dirty="0" smtClean="0"/>
              <a:t>Бібліографічних посібників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7535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Вікторина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4" y="1600200"/>
            <a:ext cx="6149995" cy="4525963"/>
          </a:xfrm>
        </p:spPr>
        <p:txBody>
          <a:bodyPr/>
          <a:lstStyle/>
          <a:p>
            <a:r>
              <a:rPr lang="uk-UA" dirty="0" smtClean="0"/>
              <a:t>З чого складається каталог?</a:t>
            </a:r>
          </a:p>
          <a:p>
            <a:r>
              <a:rPr lang="uk-UA" dirty="0" smtClean="0"/>
              <a:t>Які відомості вміщуються на каталожній карточці?</a:t>
            </a:r>
          </a:p>
          <a:p>
            <a:r>
              <a:rPr lang="uk-UA" dirty="0" smtClean="0"/>
              <a:t>Що називають своєрідним ключем до систематичного </a:t>
            </a:r>
            <a:r>
              <a:rPr lang="uk-UA" dirty="0" err="1" smtClean="0"/>
              <a:t>каталога</a:t>
            </a:r>
            <a:r>
              <a:rPr lang="uk-UA" dirty="0" smtClean="0"/>
              <a:t>?</a:t>
            </a:r>
          </a:p>
          <a:p>
            <a:r>
              <a:rPr lang="uk-UA" dirty="0" smtClean="0"/>
              <a:t>Які бувають каталоги?</a:t>
            </a:r>
          </a:p>
          <a:p>
            <a:r>
              <a:rPr lang="uk-UA" dirty="0" smtClean="0"/>
              <a:t>Що таке бібліографічні посібники?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2836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79525" y="1600200"/>
            <a:ext cx="7085013" cy="1757362"/>
          </a:xfrm>
        </p:spPr>
        <p:txBody>
          <a:bodyPr/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79525" y="5357826"/>
            <a:ext cx="5256213" cy="857256"/>
          </a:xfrm>
        </p:spPr>
        <p:txBody>
          <a:bodyPr/>
          <a:lstStyle/>
          <a:p>
            <a:endParaRPr lang="uk-UA" sz="1800" dirty="0" smtClean="0"/>
          </a:p>
          <a:p>
            <a:r>
              <a:rPr lang="uk-UA" sz="1800" dirty="0" smtClean="0"/>
              <a:t>	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87414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4" y="1643050"/>
            <a:ext cx="6721500" cy="4483113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		Сучасна людина стоїть перед Гімалаями бібліотек, ніби той золотошукач, якому треба знайти крупинку золота в масі піску.            </a:t>
            </a:r>
          </a:p>
          <a:p>
            <a:pPr>
              <a:buNone/>
            </a:pPr>
            <a:r>
              <a:rPr lang="uk-UA" sz="3200" dirty="0" smtClean="0"/>
              <a:t>				C. Вавилов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882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4364045" cy="245744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Порада друзів</a:t>
            </a:r>
            <a:br>
              <a:rPr lang="uk-UA" dirty="0" smtClean="0"/>
            </a:br>
            <a:r>
              <a:rPr lang="uk-UA" dirty="0" smtClean="0"/>
              <a:t>        вчителя                        	бібліотекаря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928670"/>
            <a:ext cx="3087081" cy="2226260"/>
          </a:xfrm>
        </p:spPr>
      </p:pic>
      <p:pic>
        <p:nvPicPr>
          <p:cNvPr id="5" name="Рисунок 4" descr="1_1a1e45f6779761a8b88387a5c6d3c1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000372"/>
            <a:ext cx="2643195" cy="2643195"/>
          </a:xfrm>
          <a:prstGeom prst="rect">
            <a:avLst/>
          </a:prstGeom>
        </p:spPr>
      </p:pic>
      <p:pic>
        <p:nvPicPr>
          <p:cNvPr id="7" name="Рисунок 6" descr="bibliotek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071810"/>
            <a:ext cx="17907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26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74306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uk-UA" dirty="0" smtClean="0"/>
              <a:t>Відкритий доступ до </a:t>
            </a: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uk-UA" dirty="0" smtClean="0"/>
              <a:t>літератури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5" y="2428868"/>
            <a:ext cx="5257800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57174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86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785794"/>
            <a:ext cx="7086600" cy="1643074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uk-UA" dirty="0" smtClean="0"/>
              <a:t>Книжкові виставки</a:t>
            </a:r>
            <a:endParaRPr lang="ru-RU" dirty="0"/>
          </a:p>
        </p:txBody>
      </p:sp>
      <p:pic>
        <p:nvPicPr>
          <p:cNvPr id="4" name="Содержимое 3" descr="51706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714620"/>
            <a:ext cx="5669827" cy="3201012"/>
          </a:xfrm>
        </p:spPr>
      </p:pic>
    </p:spTree>
    <p:extLst>
      <p:ext uri="{BB962C8B-B14F-4D97-AF65-F5344CB8AC3E}">
        <p14:creationId xmlns:p14="http://schemas.microsoft.com/office/powerpoint/2010/main" val="27139036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385878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 err="1" smtClean="0"/>
              <a:t>Довідково</a:t>
            </a:r>
            <a:r>
              <a:rPr lang="uk-UA" dirty="0" smtClean="0"/>
              <a:t> </a:t>
            </a:r>
            <a:r>
              <a:rPr lang="uk-UA" dirty="0" err="1" smtClean="0"/>
              <a:t>–бібліографічний</a:t>
            </a:r>
            <a:r>
              <a:rPr lang="uk-UA" dirty="0" smtClean="0"/>
              <a:t>      </a:t>
            </a:r>
            <a:br>
              <a:rPr lang="uk-UA" dirty="0" smtClean="0"/>
            </a:br>
            <a:r>
              <a:rPr lang="uk-UA" dirty="0" smtClean="0"/>
              <a:t>        апарат бібліотеки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5" y="2357430"/>
            <a:ext cx="5257800" cy="3768733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Каталоги, картотеки</a:t>
            </a:r>
          </a:p>
          <a:p>
            <a:endParaRPr lang="uk-UA" dirty="0" smtClean="0"/>
          </a:p>
          <a:p>
            <a:r>
              <a:rPr lang="uk-UA" dirty="0" smtClean="0"/>
              <a:t>Довідковий фонд</a:t>
            </a:r>
          </a:p>
          <a:p>
            <a:endParaRPr lang="uk-UA" dirty="0" smtClean="0"/>
          </a:p>
          <a:p>
            <a:r>
              <a:rPr lang="uk-UA" dirty="0" smtClean="0"/>
              <a:t>Бібліографічні посібники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007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1028688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uk-UA" dirty="0" smtClean="0"/>
              <a:t>Каталожна карточка</a:t>
            </a:r>
            <a:endParaRPr lang="ru-RU" dirty="0"/>
          </a:p>
        </p:txBody>
      </p:sp>
      <p:pic>
        <p:nvPicPr>
          <p:cNvPr id="4" name="Содержимое 3" descr="B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5248305" cy="3936229"/>
          </a:xfrm>
        </p:spPr>
      </p:pic>
    </p:spTree>
    <p:extLst>
      <p:ext uri="{BB962C8B-B14F-4D97-AF65-F5344CB8AC3E}">
        <p14:creationId xmlns:p14="http://schemas.microsoft.com/office/powerpoint/2010/main" val="42502332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Алфавітний каталог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4" y="1600200"/>
            <a:ext cx="6078557" cy="4525963"/>
          </a:xfrm>
        </p:spPr>
        <p:txBody>
          <a:bodyPr/>
          <a:lstStyle/>
          <a:p>
            <a:pPr lvl="2"/>
            <a:r>
              <a:rPr lang="uk-UA" sz="2800" dirty="0" smtClean="0"/>
              <a:t>Карточки розміщені в алфавітному порядку</a:t>
            </a:r>
            <a:endParaRPr lang="ru-RU" sz="2800" dirty="0"/>
          </a:p>
        </p:txBody>
      </p:sp>
      <p:pic>
        <p:nvPicPr>
          <p:cNvPr id="4" name="Рисунок 3" descr="a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71744"/>
            <a:ext cx="4970708" cy="37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56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957250"/>
          </a:xfrm>
        </p:spPr>
        <p:txBody>
          <a:bodyPr/>
          <a:lstStyle/>
          <a:p>
            <a:r>
              <a:rPr lang="uk-UA" dirty="0" smtClean="0"/>
              <a:t>Систематичний каталог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5" y="1600200"/>
            <a:ext cx="3649665" cy="4525963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Карточки розміщені за галузями знань</a:t>
            </a:r>
            <a:endParaRPr lang="ru-RU" dirty="0"/>
          </a:p>
        </p:txBody>
      </p:sp>
      <p:pic>
        <p:nvPicPr>
          <p:cNvPr id="4" name="Рисунок 3" descr="s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500174"/>
            <a:ext cx="3143272" cy="46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TS001159440</vt:lpstr>
      <vt:lpstr>   Вибір книги</vt:lpstr>
      <vt:lpstr>Презентация PowerPoint</vt:lpstr>
      <vt:lpstr> Порада друзів         вчителя                         бібліотекаря </vt:lpstr>
      <vt:lpstr>    Відкритий доступ до           літератури </vt:lpstr>
      <vt:lpstr> Книжкові виставки</vt:lpstr>
      <vt:lpstr>  Довідково –бібліографічний               апарат бібліотеки</vt:lpstr>
      <vt:lpstr> Каталожна карточка</vt:lpstr>
      <vt:lpstr>Алфавітний каталог</vt:lpstr>
      <vt:lpstr>Систематичний каталог</vt:lpstr>
      <vt:lpstr>   Алфавітно-предметний    покажчик-</vt:lpstr>
      <vt:lpstr>  Каталог- опис, перелік книг</vt:lpstr>
      <vt:lpstr> Бібліографія  -</vt:lpstr>
      <vt:lpstr>Бібліографічні посібники-</vt:lpstr>
      <vt:lpstr> Види бібліографічних     посібників</vt:lpstr>
      <vt:lpstr>Вибір літератури за допомогою</vt:lpstr>
      <vt:lpstr> Вікторина</vt:lpstr>
      <vt:lpstr>Дякую за увагу!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Вибір книги</dc:title>
  <dc:creator>User</dc:creator>
  <cp:lastModifiedBy>User</cp:lastModifiedBy>
  <cp:revision>1</cp:revision>
  <dcterms:created xsi:type="dcterms:W3CDTF">2014-03-28T11:41:45Z</dcterms:created>
  <dcterms:modified xsi:type="dcterms:W3CDTF">2014-03-28T11:42:28Z</dcterms:modified>
</cp:coreProperties>
</file>