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60623-D298-43F8-94C9-50C93B03FA3D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28.03.2014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CC5BF-94E5-4B66-9AED-FF00A01857F4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11144"/>
      </p:ext>
    </p:extLst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5A7E-1042-49A2-9E54-086A1877769D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28.03.2014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358FC-F5CF-49D4-9CE4-5BD9A56B6317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30304"/>
      </p:ext>
    </p:extLst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FC0C-9F5E-4475-B5D0-9F6CEB7A541B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28.03.2014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5B9B-0BF2-4099-97BF-B30E3F180798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48081"/>
      </p:ext>
    </p:extLst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9CD89-261A-4747-A777-1A33317C6A99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28.03.2014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49DEC-658C-446E-B469-2DE6E169AEAB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20604"/>
      </p:ext>
    </p:extLst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7F72-8308-45C3-B97A-6BF853CFB8D9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28.03.2014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FA34B-8644-4B66-88CF-A07042B02CC7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57716"/>
      </p:ext>
    </p:extLst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B7B1D-C1BB-4CBE-B485-680E6E8B1724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28.03.2014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19CA6-E0F9-4218-8E44-A6D9BEB42B26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78117"/>
      </p:ext>
    </p:extLst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1A33C-74B9-459D-B2DB-9BEAB5158B0D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79B5E-6017-451E-A85B-2588798AE51E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28.03.2014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32549"/>
      </p:ext>
    </p:extLst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00355-0749-486A-8D20-E9237835EE6C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28.03.2014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AF471-F471-4FAB-8EC5-98E632F84386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17434"/>
      </p:ext>
    </p:extLst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240E-C2BD-40FE-BA61-A95E6E87BBC4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28.03.2014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4608B-FCC4-425E-8E54-5959374F6FE8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99185"/>
      </p:ext>
    </p:extLst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1A66B-1344-4FED-B7DE-E63653A5612A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28.03.2014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17F69-D63C-4AF7-969A-C72F1ABEF3B1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14280"/>
      </p:ext>
    </p:extLst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F571C-C8A0-4BB6-BA38-05CAA22CCA12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28.03.2014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728AD-DA58-48A9-B789-13EAA59ABC22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33648"/>
      </p:ext>
    </p:extLst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B6D2DA1-22E9-4758-8AF3-0CFF7E9C3E30}" type="datetimeFigureOut">
              <a:rPr lang="ru-RU">
                <a:solidFill>
                  <a:srgbClr val="444D26"/>
                </a:solidFill>
              </a:rPr>
              <a:pPr>
                <a:defRPr/>
              </a:pPr>
              <a:t>28.03.2014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D3972F4-FA07-4667-9B73-B34015372523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3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2514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Бібліотечно-бібліографічне заняття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1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 2"/>
              <a:buNone/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	</a:t>
            </a: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	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572428" cy="35004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						                                                               	</a:t>
            </a:r>
            <a:b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	</a:t>
            </a:r>
            <a:b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Періодичні видання </a:t>
            </a:r>
            <a:r>
              <a:rPr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81138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z="3200" smtClean="0"/>
          </a:p>
          <a:p>
            <a:pPr eaLnBrk="1" hangingPunct="1"/>
            <a:r>
              <a:rPr lang="uk-UA" sz="3200" smtClean="0"/>
              <a:t>У 1665 р. у Франції – вийшов перший журнал</a:t>
            </a:r>
            <a:endParaRPr lang="en-US" sz="3200" smtClean="0"/>
          </a:p>
          <a:p>
            <a:pPr eaLnBrk="1" hangingPunct="1"/>
            <a:endParaRPr lang="uk-UA" sz="3200" smtClean="0"/>
          </a:p>
          <a:p>
            <a:pPr eaLnBrk="1" hangingPunct="1"/>
            <a:r>
              <a:rPr lang="uk-UA" sz="3200" smtClean="0"/>
              <a:t>У </a:t>
            </a:r>
            <a:r>
              <a:rPr lang="en-US" sz="3200" smtClean="0"/>
              <a:t>1890-1914 </a:t>
            </a:r>
            <a:r>
              <a:rPr lang="uk-UA" sz="3200" smtClean="0"/>
              <a:t>рр. в Україні виходить перший художньо-педагогічний журнал для дітей та  молоді “Дзвінок”</a:t>
            </a:r>
            <a:endParaRPr lang="ru-RU" sz="32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Історія журналу</a:t>
            </a:r>
            <a:endParaRPr lang="ru-RU" sz="6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41435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2000250"/>
            <a:ext cx="82296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uk-U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розділ в журналі чи газеті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Рубрика -</a:t>
            </a:r>
            <a:endParaRPr lang="ru-RU" sz="6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9535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 descr="464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500063"/>
            <a:ext cx="1905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5" descr="132766187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571625"/>
            <a:ext cx="18288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 descr="djmi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785813"/>
            <a:ext cx="20351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7" descr="j2009_01_0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3214688"/>
            <a:ext cx="212090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8" descr="veseli-uroki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2143125"/>
            <a:ext cx="16668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9" descr="Kreyd_12_2011_press_new-1(1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50" y="3786188"/>
            <a:ext cx="20732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10" descr="Допитливі 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1400" y="4857750"/>
            <a:ext cx="39973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3526185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673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uk-UA" sz="3200" b="1" dirty="0" smtClean="0"/>
              <a:t>Журналіст</a:t>
            </a:r>
            <a:r>
              <a:rPr lang="uk-UA" sz="3200" dirty="0" smtClean="0"/>
              <a:t> - професіональний літературний працівник газет, журналів. </a:t>
            </a:r>
            <a:endParaRPr lang="ru-RU" sz="3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uk-UA" sz="3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200" dirty="0" smtClean="0"/>
              <a:t>  </a:t>
            </a:r>
            <a:r>
              <a:rPr lang="uk-UA" sz="3200" b="1" dirty="0" smtClean="0"/>
              <a:t> Редакція </a:t>
            </a:r>
            <a:r>
              <a:rPr lang="uk-UA" sz="3200" dirty="0" smtClean="0"/>
              <a:t>- це колектив, що здійснює підготовку видання до друку. </a:t>
            </a:r>
            <a:endParaRPr lang="ru-RU" sz="3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uk-UA" sz="3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200" dirty="0" smtClean="0"/>
              <a:t>	</a:t>
            </a:r>
            <a:r>
              <a:rPr lang="uk-UA" sz="3200" b="1" dirty="0" smtClean="0"/>
              <a:t>Редактор</a:t>
            </a:r>
            <a:r>
              <a:rPr lang="uk-UA" sz="3200" dirty="0" smtClean="0"/>
              <a:t> - людина, яка готує видання. </a:t>
            </a:r>
            <a:endParaRPr lang="ru-RU" sz="3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uk-UA" sz="3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200" dirty="0" smtClean="0"/>
              <a:t>	</a:t>
            </a:r>
            <a:r>
              <a:rPr lang="uk-UA" sz="3200" b="1" dirty="0" smtClean="0"/>
              <a:t>Тираж</a:t>
            </a:r>
            <a:r>
              <a:rPr lang="uk-UA" sz="3200" dirty="0" smtClean="0"/>
              <a:t> - кількість примірників друкованого видання.</a:t>
            </a:r>
            <a:endParaRPr lang="ru-RU" sz="3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00125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/>
              <a:t>	1. Що таке періодичні видання?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	2. Які дитячі газети ви знаєте?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	3. Що означає слово “газета”?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	4. Які дитячі журнали ви знаєте?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	5. Які є журнали про природу? 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	6. Яка відмінність між газетою і журналом?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	7. Що таке рубрика?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	8. З якими новими словами ви ще сьогодні познайомилися?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Вікторина</a:t>
            </a:r>
            <a:endParaRPr lang="ru-RU" sz="6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436" name="Рисунок 3" descr="Знак-питання.jpg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 rot="1129701">
            <a:off x="6462713" y="1831975"/>
            <a:ext cx="1916112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6650906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Дякую за увагу!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459" name="Содержимое 5" descr="82646417_7906skazkanikgif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1428750"/>
            <a:ext cx="4487862" cy="4435475"/>
          </a:xfrm>
        </p:spPr>
      </p:pic>
    </p:spTree>
    <p:extLst>
      <p:ext uri="{BB962C8B-B14F-4D97-AF65-F5344CB8AC3E}">
        <p14:creationId xmlns:p14="http://schemas.microsoft.com/office/powerpoint/2010/main" val="2133593060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60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60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60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Періодичні видання -</a:t>
            </a:r>
            <a:endParaRPr lang="ru-RU" sz="6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14313" y="1571625"/>
            <a:ext cx="4016375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uk-UA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видання, які повторюються 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через рівні </a:t>
            </a: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проміжки часу,    але містять щоразу інший зміст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8" name="Содержимое 4" descr="Газета_Факты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1004872">
            <a:off x="5773738" y="2119313"/>
            <a:ext cx="2855912" cy="4219575"/>
          </a:xfrm>
        </p:spPr>
      </p:pic>
      <p:pic>
        <p:nvPicPr>
          <p:cNvPr id="6149" name="Рисунок 5" descr="gkg1240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55406">
            <a:off x="4254500" y="2287588"/>
            <a:ext cx="2598738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 descr="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3714750"/>
            <a:ext cx="20002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124273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Газета -</a:t>
            </a:r>
            <a:endParaRPr lang="ru-RU" sz="6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періодичне, друковане на великих аркушах видання, яке містить матеріали про поточні події життя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2" name="Содержимое 4" descr="Gazeta2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3138" y="2165350"/>
            <a:ext cx="3944937" cy="2957513"/>
          </a:xfrm>
        </p:spPr>
      </p:pic>
    </p:spTree>
    <p:extLst>
      <p:ext uri="{BB962C8B-B14F-4D97-AF65-F5344CB8AC3E}">
        <p14:creationId xmlns:p14="http://schemas.microsoft.com/office/powerpoint/2010/main" val="2524929042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Історія газети</a:t>
            </a:r>
            <a:endParaRPr lang="ru-RU" sz="6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uk-UA" smtClean="0"/>
              <a:t>Виникла у Стародавньому Римі у   І ст. до н.е.</a:t>
            </a:r>
          </a:p>
          <a:p>
            <a:pPr eaLnBrk="1" hangingPunct="1"/>
            <a:r>
              <a:rPr lang="uk-UA" smtClean="0"/>
              <a:t>Перша друкована газета – “Столичний вісник” у Китаї  у </a:t>
            </a:r>
            <a:r>
              <a:rPr lang="en-US" smtClean="0"/>
              <a:t>V</a:t>
            </a:r>
            <a:r>
              <a:rPr lang="uk-UA" smtClean="0"/>
              <a:t>ІІІ ст.</a:t>
            </a:r>
          </a:p>
          <a:p>
            <a:pPr eaLnBrk="1" hangingPunct="1"/>
            <a:r>
              <a:rPr lang="uk-UA" smtClean="0"/>
              <a:t>З Х</a:t>
            </a:r>
            <a:r>
              <a:rPr lang="en-US" smtClean="0"/>
              <a:t>V</a:t>
            </a:r>
            <a:r>
              <a:rPr lang="uk-UA" smtClean="0"/>
              <a:t>І ст. газета набуває сучасного вигляду</a:t>
            </a:r>
            <a:endParaRPr lang="ru-RU" smtClean="0"/>
          </a:p>
        </p:txBody>
      </p:sp>
      <p:pic>
        <p:nvPicPr>
          <p:cNvPr id="8196" name="Содержимое 4" descr="Gaius_Julius_Caesar_(100-44_BC).JPG"/>
          <p:cNvPicPr>
            <a:picLocks noGrp="1" noChangeAspect="1"/>
          </p:cNvPicPr>
          <p:nvPr>
            <p:ph sz="half" idx="2"/>
          </p:nvPr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5429250" y="1643063"/>
            <a:ext cx="2630488" cy="4248150"/>
          </a:xfrm>
        </p:spPr>
      </p:pic>
    </p:spTree>
    <p:extLst>
      <p:ext uri="{BB962C8B-B14F-4D97-AF65-F5344CB8AC3E}">
        <p14:creationId xmlns:p14="http://schemas.microsoft.com/office/powerpoint/2010/main" val="153721327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Походження слова</a:t>
            </a:r>
            <a:endParaRPr lang="ru-RU" sz="6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endParaRPr lang="uk-UA" smtClean="0"/>
          </a:p>
          <a:p>
            <a:pPr eaLnBrk="1" hangingPunct="1"/>
            <a:r>
              <a:rPr lang="uk-UA" smtClean="0"/>
              <a:t>Від італійського слова </a:t>
            </a:r>
            <a:r>
              <a:rPr lang="uk-UA" i="1" smtClean="0"/>
              <a:t>gazzetta- </a:t>
            </a:r>
            <a:r>
              <a:rPr lang="uk-UA" smtClean="0"/>
              <a:t>дрібна італійська монета</a:t>
            </a:r>
          </a:p>
          <a:p>
            <a:pPr eaLnBrk="1" hangingPunct="1"/>
            <a:endParaRPr lang="uk-UA" i="1" smtClean="0"/>
          </a:p>
          <a:p>
            <a:pPr eaLnBrk="1" hangingPunct="1"/>
            <a:r>
              <a:rPr lang="uk-UA" i="1" smtClean="0"/>
              <a:t>Назву ж монети дала сорока(італ. gazza), зображена на ній), </a:t>
            </a:r>
            <a:endParaRPr lang="ru-RU" smtClean="0"/>
          </a:p>
        </p:txBody>
      </p:sp>
      <p:pic>
        <p:nvPicPr>
          <p:cNvPr id="9220" name="Содержимое 4" descr="gazzetta01-300x26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8138" y="2571750"/>
            <a:ext cx="2451100" cy="2505075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0092754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32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3200" smtClean="0"/>
              <a:t>	Мобільність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200" smtClean="0"/>
              <a:t> 		Загальнодоступність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200" smtClean="0"/>
              <a:t>			Періодичність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200" smtClean="0"/>
              <a:t>				Офіційність</a:t>
            </a:r>
          </a:p>
          <a:p>
            <a:pPr eaLnBrk="1" hangingPunct="1"/>
            <a:endParaRPr lang="ru-RU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5732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Особливості газет</a:t>
            </a:r>
            <a:endParaRPr lang="ru-RU" sz="6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56336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default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2214563"/>
            <a:ext cx="4992687" cy="37433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Газета-рекордсмен</a:t>
            </a:r>
            <a:endParaRPr lang="ru-RU" sz="6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90248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772000"/>
          </a:xfrm>
        </p:spPr>
        <p:txBody>
          <a:bodyPr>
            <a:prstTxWarp prst="textCurveUp">
              <a:avLst/>
            </a:prstTxWarp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5400" dirty="0" smtClean="0"/>
              <a:t>лжруна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Анаграма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97023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Журнал</a:t>
            </a:r>
            <a:endParaRPr lang="ru-RU" sz="6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315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 eaLnBrk="1" hangingPunct="1"/>
            <a:r>
              <a:rPr lang="uk-UA" sz="3200" smtClean="0"/>
              <a:t>У перекладі з французької означає “день”, “щоденник”</a:t>
            </a:r>
            <a:endParaRPr lang="ru-RU" sz="3200" smtClean="0"/>
          </a:p>
        </p:txBody>
      </p:sp>
      <p:pic>
        <p:nvPicPr>
          <p:cNvPr id="13316" name="Содержимое 5" descr="3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322001">
            <a:off x="5000625" y="3429000"/>
            <a:ext cx="2200275" cy="3111500"/>
          </a:xfrm>
        </p:spPr>
      </p:pic>
      <p:pic>
        <p:nvPicPr>
          <p:cNvPr id="13317" name="Рисунок 6" descr="barvynok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5075">
            <a:off x="3344863" y="3825875"/>
            <a:ext cx="1792287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7" descr="Допитливі 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5938" y="1214438"/>
            <a:ext cx="481806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8" descr="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05457">
            <a:off x="6715125" y="3929063"/>
            <a:ext cx="18764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6562927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                                                                                    Періодичні видання  </vt:lpstr>
      <vt:lpstr>   Періодичні видання -</vt:lpstr>
      <vt:lpstr>  Газета -</vt:lpstr>
      <vt:lpstr>Історія газети</vt:lpstr>
      <vt:lpstr>Походження слова</vt:lpstr>
      <vt:lpstr>Особливості газет</vt:lpstr>
      <vt:lpstr>Газета-рекордсмен</vt:lpstr>
      <vt:lpstr>Анаграма</vt:lpstr>
      <vt:lpstr>  Журнал</vt:lpstr>
      <vt:lpstr> Історія журналу</vt:lpstr>
      <vt:lpstr>Рубрика -</vt:lpstr>
      <vt:lpstr>Презентация PowerPoint</vt:lpstr>
      <vt:lpstr>Презентация PowerPoint</vt:lpstr>
      <vt:lpstr>  Вікторина</vt:lpstr>
      <vt:lpstr> Дякую за увагу!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Періодичні видання  </dc:title>
  <dc:creator>User</dc:creator>
  <cp:lastModifiedBy>User</cp:lastModifiedBy>
  <cp:revision>1</cp:revision>
  <dcterms:created xsi:type="dcterms:W3CDTF">2014-03-28T09:08:00Z</dcterms:created>
  <dcterms:modified xsi:type="dcterms:W3CDTF">2014-03-28T09:08:51Z</dcterms:modified>
</cp:coreProperties>
</file>